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9"/>
  </p:notesMasterIdLst>
  <p:sldIdLst>
    <p:sldId id="256" r:id="rId2"/>
    <p:sldId id="273" r:id="rId3"/>
    <p:sldId id="258" r:id="rId4"/>
    <p:sldId id="259" r:id="rId5"/>
    <p:sldId id="262" r:id="rId6"/>
    <p:sldId id="269" r:id="rId7"/>
    <p:sldId id="286" r:id="rId8"/>
    <p:sldId id="287" r:id="rId9"/>
    <p:sldId id="288" r:id="rId10"/>
    <p:sldId id="289" r:id="rId11"/>
    <p:sldId id="274" r:id="rId12"/>
    <p:sldId id="275" r:id="rId13"/>
    <p:sldId id="276" r:id="rId14"/>
    <p:sldId id="277" r:id="rId15"/>
    <p:sldId id="265" r:id="rId16"/>
    <p:sldId id="266" r:id="rId17"/>
    <p:sldId id="267" r:id="rId18"/>
    <p:sldId id="264" r:id="rId19"/>
    <p:sldId id="260" r:id="rId20"/>
    <p:sldId id="278" r:id="rId21"/>
    <p:sldId id="279" r:id="rId22"/>
    <p:sldId id="303" r:id="rId23"/>
    <p:sldId id="280" r:id="rId24"/>
    <p:sldId id="304" r:id="rId25"/>
    <p:sldId id="284" r:id="rId26"/>
    <p:sldId id="285" r:id="rId27"/>
    <p:sldId id="305" r:id="rId28"/>
    <p:sldId id="306" r:id="rId29"/>
    <p:sldId id="307" r:id="rId30"/>
    <p:sldId id="308" r:id="rId31"/>
    <p:sldId id="309" r:id="rId32"/>
    <p:sldId id="310" r:id="rId33"/>
    <p:sldId id="311" r:id="rId34"/>
    <p:sldId id="312" r:id="rId35"/>
    <p:sldId id="314" r:id="rId36"/>
    <p:sldId id="313" r:id="rId37"/>
    <p:sldId id="283" r:id="rId38"/>
    <p:sldId id="315" r:id="rId39"/>
    <p:sldId id="316" r:id="rId40"/>
    <p:sldId id="317" r:id="rId41"/>
    <p:sldId id="318" r:id="rId42"/>
    <p:sldId id="268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271" r:id="rId57"/>
    <p:sldId id="272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8F8F8"/>
    <a:srgbClr val="8688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06"/>
    <p:restoredTop sz="91621"/>
  </p:normalViewPr>
  <p:slideViewPr>
    <p:cSldViewPr snapToGrid="0" snapToObjects="1" showGuides="1">
      <p:cViewPr>
        <p:scale>
          <a:sx n="106" d="100"/>
          <a:sy n="106" d="100"/>
        </p:scale>
        <p:origin x="1000" y="2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png>
</file>

<file path=ppt/media/image30.tif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A05B1-5AB7-B442-8435-70C24E9AEAFF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BCE29-23CB-0940-AD99-86F1393DA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182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69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74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304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2457"/>
            <a:ext cx="10515600" cy="75501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34456" y="723092"/>
            <a:ext cx="304798" cy="0"/>
          </a:xfrm>
          <a:prstGeom prst="line">
            <a:avLst/>
          </a:prstGeom>
          <a:ln w="730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477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639614" y="4589463"/>
            <a:ext cx="927012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4622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11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94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0424"/>
            <a:ext cx="10515600" cy="75501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98360" y="723092"/>
            <a:ext cx="325640" cy="0"/>
          </a:xfrm>
          <a:prstGeom prst="line">
            <a:avLst/>
          </a:prstGeom>
          <a:ln w="730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01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98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9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46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50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87248-7DED-B24A-A758-6DF6C84DFC8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A7752-8327-5942-8FCE-1DF0C96D4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7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>
              <a:lumMod val="9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tiff"/><Relationship Id="rId7" Type="http://schemas.openxmlformats.org/officeDocument/2006/relationships/image" Target="../media/image3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Progressive Web Apps with Angular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2095" y="4147317"/>
            <a:ext cx="8049125" cy="1507844"/>
          </a:xfrm>
        </p:spPr>
        <p:txBody>
          <a:bodyPr>
            <a:normAutofit/>
          </a:bodyPr>
          <a:lstStyle/>
          <a:p>
            <a:endParaRPr lang="en-US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endParaRPr lang="en-US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Ashish</a:t>
            </a:r>
            <a:r>
              <a:rPr lang="en-US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, Kriti</a:t>
            </a:r>
            <a:r>
              <a:rPr lang="en-US">
                <a:solidFill>
                  <a:schemeClr val="bg2">
                    <a:lumMod val="20000"/>
                    <a:lumOff val="80000"/>
                  </a:schemeClr>
                </a:solidFill>
              </a:rPr>
              <a:t>,</a:t>
            </a:r>
            <a:r>
              <a:rPr lang="en-US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Vinci</a:t>
            </a:r>
            <a:endParaRPr 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01153" y="6204049"/>
            <a:ext cx="722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bg2">
                    <a:lumMod val="20000"/>
                    <a:lumOff val="80000"/>
                  </a:schemeClr>
                </a:solidFill>
              </a:rPr>
              <a:t>eXperience</a:t>
            </a:r>
            <a:r>
              <a:rPr lang="en-US" sz="20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Technologies-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</a:rPr>
              <a:t>SapientRazorfish</a:t>
            </a:r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322095" y="5979695"/>
            <a:ext cx="804912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541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700211" y="0"/>
            <a:ext cx="4491789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 txBox="1">
            <a:spLocks/>
          </p:cNvSpPr>
          <p:nvPr/>
        </p:nvSpPr>
        <p:spPr>
          <a:xfrm>
            <a:off x="685800" y="434145"/>
            <a:ext cx="10817352" cy="18466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OLA PWA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12064" y="1048096"/>
            <a:ext cx="7079862" cy="4555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68%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increase in mobile traffic in Tier 2 and 3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cities.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571500" indent="-571500">
              <a:lnSpc>
                <a:spcPct val="200000"/>
              </a:lnSpc>
              <a:buFont typeface="Arial" charset="0"/>
              <a:buChar char="•"/>
            </a:pPr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30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%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higher conversion rates in Tier 3 cities.</a:t>
            </a:r>
          </a:p>
          <a:p>
            <a:pPr marL="571500" indent="-571500">
              <a:lnSpc>
                <a:spcPct val="200000"/>
              </a:lnSpc>
              <a:buFont typeface="Arial" charset="0"/>
              <a:buChar char="•"/>
            </a:pP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579438" indent="-531813">
              <a:buFont typeface="Arial" charset="0"/>
              <a:buChar char="•"/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200KB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PWA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application size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is,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which is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300x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smaller than downloading an Android app and more than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500x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smaller than the iOS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app</a:t>
            </a:r>
          </a:p>
          <a:p>
            <a:pPr marL="579438" indent="-531813">
              <a:buFont typeface="Arial" charset="0"/>
              <a:buChar char="•"/>
            </a:pP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20%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of users who book in their PWA had prev. uninstalled their app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5576" y="0"/>
            <a:ext cx="3748112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2064" y="6461760"/>
            <a:ext cx="7534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err="1" smtClean="0">
                <a:solidFill>
                  <a:schemeClr val="bg1">
                    <a:lumMod val="95000"/>
                  </a:schemeClr>
                </a:solidFill>
              </a:rPr>
              <a:t>Src</a:t>
            </a:r>
            <a:r>
              <a:rPr lang="en-US" sz="1400" i="1" dirty="0">
                <a:solidFill>
                  <a:schemeClr val="bg1">
                    <a:lumMod val="95000"/>
                  </a:schemeClr>
                </a:solidFill>
              </a:rPr>
              <a:t>: https://</a:t>
            </a:r>
            <a:r>
              <a:rPr lang="en-US" sz="1400" i="1" dirty="0" err="1">
                <a:solidFill>
                  <a:schemeClr val="bg1">
                    <a:lumMod val="95000"/>
                  </a:schemeClr>
                </a:solidFill>
              </a:rPr>
              <a:t>developers.google.com</a:t>
            </a:r>
            <a:r>
              <a:rPr lang="en-US" sz="1400" i="1" dirty="0">
                <a:solidFill>
                  <a:schemeClr val="bg1">
                    <a:lumMod val="95000"/>
                  </a:schemeClr>
                </a:solidFill>
              </a:rPr>
              <a:t>/web/showcase/2017/</a:t>
            </a:r>
            <a:r>
              <a:rPr lang="en-US" sz="1400" i="1" dirty="0" err="1">
                <a:solidFill>
                  <a:schemeClr val="bg1">
                    <a:lumMod val="95000"/>
                  </a:schemeClr>
                </a:solidFill>
              </a:rPr>
              <a:t>ola</a:t>
            </a:r>
            <a:endParaRPr lang="en-US" sz="1400" i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58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x-none" sz="7200" dirty="0"/>
              <a:t>दो तीन </a:t>
            </a:r>
            <a:r>
              <a:rPr lang="x-none" sz="7200" strike="sngStrike" dirty="0" smtClean="0"/>
              <a:t>शब्द</a:t>
            </a:r>
            <a:r>
              <a:rPr lang="en-US" sz="7200" dirty="0" smtClean="0"/>
              <a:t> slides</a:t>
            </a:r>
            <a:br>
              <a:rPr lang="en-US" sz="7200" dirty="0" smtClean="0"/>
            </a:br>
            <a:r>
              <a:rPr lang="en-US" sz="7200" dirty="0" smtClean="0"/>
              <a:t>Angular </a:t>
            </a:r>
            <a:r>
              <a:rPr lang="x-none" sz="7200" dirty="0"/>
              <a:t>के बारे में</a:t>
            </a:r>
            <a:endParaRPr lang="en-US" sz="72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5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 your Angular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17" y="1509843"/>
            <a:ext cx="2336666" cy="2475753"/>
          </a:xfrm>
          <a:prstGeom prst="rect">
            <a:avLst/>
          </a:prstGeom>
        </p:spPr>
      </p:pic>
      <p:pic>
        <p:nvPicPr>
          <p:cNvPr id="6" name="Picture 4" descr="ttps://angular.io/resources/images/logos/angular2/angular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5" t="8470" r="9647"/>
          <a:stretch/>
        </p:blipFill>
        <p:spPr bwMode="auto">
          <a:xfrm>
            <a:off x="8356284" y="1310036"/>
            <a:ext cx="2716306" cy="305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68216" y="4650971"/>
            <a:ext cx="31094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</a:rPr>
              <a:t>AngularJS</a:t>
            </a:r>
          </a:p>
          <a:p>
            <a:pPr algn="ctr"/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Angular 1.x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37031" y="4367454"/>
            <a:ext cx="310942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</a:rPr>
              <a:t>Angular</a:t>
            </a:r>
          </a:p>
          <a:p>
            <a:pPr algn="ctr"/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Angular  2.x.x</a:t>
            </a:r>
          </a:p>
          <a:p>
            <a:pPr algn="ctr"/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Angular 4.x.x</a:t>
            </a:r>
          </a:p>
          <a:p>
            <a:pPr algn="ctr"/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Angular </a:t>
            </a:r>
            <a:r>
              <a:rPr lang="en-US" sz="2800" dirty="0" err="1" smtClean="0">
                <a:solidFill>
                  <a:schemeClr val="bg1">
                    <a:lumMod val="95000"/>
                  </a:schemeClr>
                </a:solidFill>
              </a:rPr>
              <a:t>x.x.x</a:t>
            </a:r>
            <a:endParaRPr lang="en-US" sz="2800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28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234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Happened to Angular3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8294" r="18876"/>
          <a:stretch/>
        </p:blipFill>
        <p:spPr>
          <a:xfrm>
            <a:off x="-1" y="1369650"/>
            <a:ext cx="6096001" cy="366807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22359"/>
          <a:stretch/>
        </p:blipFill>
        <p:spPr>
          <a:xfrm>
            <a:off x="6242650" y="1327377"/>
            <a:ext cx="5874328" cy="37526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3329" y="4452859"/>
            <a:ext cx="4714911" cy="43782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102600" y="5382567"/>
            <a:ext cx="256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</a:rPr>
              <a:t>Angular 4</a:t>
            </a:r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74800" y="5323840"/>
            <a:ext cx="256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</a:rPr>
              <a:t>Angular 2</a:t>
            </a:r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745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Migrating from 2 to 5 </a:t>
            </a:r>
            <a:r>
              <a:rPr lang="en-US" sz="2400" i="1" dirty="0" smtClean="0"/>
              <a:t>(super easy*)</a:t>
            </a:r>
            <a:endParaRPr lang="en-US" i="1" dirty="0"/>
          </a:p>
        </p:txBody>
      </p:sp>
      <p:sp>
        <p:nvSpPr>
          <p:cNvPr id="3" name="TextBox 2"/>
          <p:cNvSpPr txBox="1"/>
          <p:nvPr/>
        </p:nvSpPr>
        <p:spPr>
          <a:xfrm>
            <a:off x="900954" y="1869139"/>
            <a:ext cx="106904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install @angular</a:t>
            </a:r>
            <a:r>
              <a:rPr lang="en-US" sz="2400" b="1" dirty="0" smtClean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br>
              <a:rPr lang="en-US" sz="2400" b="1" dirty="0" smtClean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400" b="1" dirty="0" smtClean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common,compiler,compiler-cli,core,forms,http,platform-browser,platform-browser-dynamic,platform-server,router,animations</a:t>
            </a:r>
            <a:r>
              <a:rPr lang="en-US" sz="2400" b="1" dirty="0" smtClean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sz="2400" b="1" dirty="0" smtClean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400" b="1" dirty="0" smtClean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latest </a:t>
            </a:r>
            <a:r>
              <a:rPr lang="en-US" sz="2400" b="1" dirty="0" err="1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typescript@latest</a:t>
            </a:r>
            <a:endParaRPr lang="en-US" sz="2400" b="1" dirty="0">
              <a:solidFill>
                <a:schemeClr val="bg1">
                  <a:lumMod val="9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sz="2400" b="1" dirty="0">
              <a:solidFill>
                <a:schemeClr val="bg1">
                  <a:lumMod val="9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4586641"/>
            <a:ext cx="10300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Follow the instructions in the terminal</a:t>
            </a:r>
            <a:endParaRPr lang="en-US" sz="24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841832" y="6268453"/>
            <a:ext cx="1749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* </a:t>
            </a:r>
            <a:r>
              <a:rPr lang="en-US" i="1" dirty="0">
                <a:solidFill>
                  <a:schemeClr val="bg1">
                    <a:lumMod val="95000"/>
                  </a:schemeClr>
                </a:solidFill>
              </a:rPr>
              <a:t>in most cases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00954" y="1499807"/>
            <a:ext cx="1892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Step 1</a:t>
            </a:r>
            <a:endParaRPr lang="en-US" u="sng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00954" y="4197386"/>
            <a:ext cx="1892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Step 2</a:t>
            </a:r>
            <a:endParaRPr lang="en-US" u="sng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630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-1" y="884238"/>
            <a:ext cx="11970327" cy="1535112"/>
          </a:xfrm>
        </p:spPr>
        <p:txBody>
          <a:bodyPr>
            <a:normAutofit/>
          </a:bodyPr>
          <a:lstStyle/>
          <a:p>
            <a:pPr algn="ctr"/>
            <a:r>
              <a:rPr lang="en-US" sz="5400" u="sng" smtClean="0"/>
              <a:t>Minimal Viable PWA</a:t>
            </a:r>
            <a:endParaRPr lang="en-US" sz="5400" u="sng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4294967295"/>
          </p:nvPr>
        </p:nvSpPr>
        <p:spPr>
          <a:xfrm>
            <a:off x="1537853" y="2805545"/>
            <a:ext cx="8894618" cy="2237509"/>
          </a:xfrm>
        </p:spPr>
        <p:txBody>
          <a:bodyPr>
            <a:noAutofit/>
          </a:bodyPr>
          <a:lstStyle/>
          <a:p>
            <a:pPr marL="342900" indent="-342900" algn="l">
              <a:buFont typeface="Arial" charset="0"/>
              <a:buChar char="•"/>
              <a:tabLst>
                <a:tab pos="4710113" algn="l"/>
              </a:tabLst>
            </a:pPr>
            <a:r>
              <a:rPr lang="en-US" sz="3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App Shell  	</a:t>
            </a:r>
            <a:r>
              <a:rPr lang="en-US" sz="3600" dirty="0" smtClean="0">
                <a:solidFill>
                  <a:schemeClr val="bg2">
                    <a:lumMod val="20000"/>
                    <a:lumOff val="80000"/>
                  </a:schemeClr>
                </a:solidFill>
                <a:sym typeface="Wingdings"/>
              </a:rPr>
              <a:t> </a:t>
            </a:r>
            <a:r>
              <a:rPr lang="en-US" sz="3600" dirty="0" err="1" smtClean="0">
                <a:solidFill>
                  <a:schemeClr val="bg2">
                    <a:lumMod val="20000"/>
                    <a:lumOff val="80000"/>
                  </a:schemeClr>
                </a:solidFill>
                <a:sym typeface="Wingdings"/>
              </a:rPr>
              <a:t>AppComponent</a:t>
            </a:r>
            <a:endParaRPr lang="en-US" sz="36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marL="342900" indent="-342900" algn="l">
              <a:buFont typeface="Arial" charset="0"/>
              <a:buChar char="•"/>
              <a:tabLst>
                <a:tab pos="4710113" algn="l"/>
              </a:tabLst>
            </a:pPr>
            <a:r>
              <a:rPr lang="en-US" sz="3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Add to Home Screen 	</a:t>
            </a:r>
            <a:r>
              <a:rPr lang="en-US" sz="3600" dirty="0" smtClean="0">
                <a:solidFill>
                  <a:schemeClr val="bg2">
                    <a:lumMod val="20000"/>
                    <a:lumOff val="80000"/>
                  </a:schemeClr>
                </a:solidFill>
                <a:sym typeface="Wingdings"/>
              </a:rPr>
              <a:t> </a:t>
            </a:r>
            <a:r>
              <a:rPr lang="en-US" sz="3600" dirty="0" err="1" smtClean="0">
                <a:solidFill>
                  <a:schemeClr val="bg2">
                    <a:lumMod val="20000"/>
                    <a:lumOff val="80000"/>
                  </a:schemeClr>
                </a:solidFill>
                <a:sym typeface="Wingdings"/>
              </a:rPr>
              <a:t>Manifest.json</a:t>
            </a:r>
            <a:endParaRPr lang="en-US" sz="36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charset="0"/>
              <a:buChar char="•"/>
              <a:tabLst>
                <a:tab pos="4710113" algn="l"/>
              </a:tabLst>
            </a:pPr>
            <a:r>
              <a:rPr lang="en-US" sz="3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Full Screen	</a:t>
            </a:r>
            <a:r>
              <a:rPr lang="en-US" sz="3600" dirty="0">
                <a:solidFill>
                  <a:schemeClr val="bg2">
                    <a:lumMod val="20000"/>
                    <a:lumOff val="80000"/>
                  </a:schemeClr>
                </a:solidFill>
                <a:sym typeface="Wingdings"/>
              </a:rPr>
              <a:t> </a:t>
            </a:r>
            <a:r>
              <a:rPr lang="en-US" sz="3600" dirty="0" err="1" smtClean="0">
                <a:solidFill>
                  <a:schemeClr val="bg2">
                    <a:lumMod val="20000"/>
                    <a:lumOff val="80000"/>
                  </a:schemeClr>
                </a:solidFill>
                <a:sym typeface="Wingdings"/>
              </a:rPr>
              <a:t>Manifest.json</a:t>
            </a:r>
            <a:endParaRPr lang="en-US" sz="36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marL="342900" indent="-342900" algn="l">
              <a:buFont typeface="Arial" charset="0"/>
              <a:buChar char="•"/>
              <a:tabLst>
                <a:tab pos="4710113" algn="l"/>
              </a:tabLst>
            </a:pPr>
            <a:r>
              <a:rPr lang="en-US" sz="3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Offline Support  	</a:t>
            </a:r>
            <a:r>
              <a:rPr lang="en-US" sz="3600" dirty="0" smtClean="0">
                <a:solidFill>
                  <a:schemeClr val="bg2">
                    <a:lumMod val="20000"/>
                    <a:lumOff val="80000"/>
                  </a:schemeClr>
                </a:solidFill>
                <a:sym typeface="Wingdings"/>
              </a:rPr>
              <a:t> Service Worker</a:t>
            </a:r>
            <a:endParaRPr lang="en-US" sz="3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33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Manifest.json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Home screen icon</a:t>
            </a:r>
          </a:p>
          <a:p>
            <a:r>
              <a:rPr lang="en-US" dirty="0" smtClean="0"/>
              <a:t>Full screen Mode</a:t>
            </a:r>
          </a:p>
          <a:p>
            <a:r>
              <a:rPr lang="en-US" dirty="0" smtClean="0"/>
              <a:t>App Name</a:t>
            </a:r>
          </a:p>
          <a:p>
            <a:r>
              <a:rPr lang="en-US" dirty="0" smtClean="0"/>
              <a:t>Background and foreground color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83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9070"/>
            <a:ext cx="10515600" cy="755015"/>
          </a:xfrm>
        </p:spPr>
        <p:txBody>
          <a:bodyPr/>
          <a:lstStyle/>
          <a:p>
            <a:r>
              <a:rPr lang="en-US" dirty="0" smtClean="0"/>
              <a:t>Service worker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4999828" y="2031930"/>
            <a:ext cx="2147455" cy="651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Install</a:t>
            </a:r>
            <a:endParaRPr lang="en-US" sz="3200" dirty="0"/>
          </a:p>
        </p:txBody>
      </p:sp>
      <p:sp>
        <p:nvSpPr>
          <p:cNvPr id="6" name="Rounded Rectangle 5"/>
          <p:cNvSpPr/>
          <p:nvPr/>
        </p:nvSpPr>
        <p:spPr>
          <a:xfrm>
            <a:off x="4570336" y="3491697"/>
            <a:ext cx="2147455" cy="651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smtClean="0"/>
              <a:t>Activated</a:t>
            </a:r>
            <a:endParaRPr lang="en-US" sz="3200"/>
          </a:p>
        </p:txBody>
      </p:sp>
      <p:sp>
        <p:nvSpPr>
          <p:cNvPr id="7" name="Rounded Rectangle 6"/>
          <p:cNvSpPr/>
          <p:nvPr/>
        </p:nvSpPr>
        <p:spPr>
          <a:xfrm>
            <a:off x="4600663" y="4518772"/>
            <a:ext cx="2147455" cy="651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smtClean="0"/>
              <a:t>Idle</a:t>
            </a:r>
            <a:endParaRPr lang="en-US" sz="3200" dirty="0"/>
          </a:p>
        </p:txBody>
      </p:sp>
      <p:cxnSp>
        <p:nvCxnSpPr>
          <p:cNvPr id="8" name="Straight Arrow Connector 7"/>
          <p:cNvCxnSpPr>
            <a:stCxn id="4" idx="2"/>
            <a:endCxn id="6" idx="0"/>
          </p:cNvCxnSpPr>
          <p:nvPr/>
        </p:nvCxnSpPr>
        <p:spPr>
          <a:xfrm flipH="1">
            <a:off x="5644064" y="2683093"/>
            <a:ext cx="429492" cy="808604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2"/>
            <a:endCxn id="7" idx="0"/>
          </p:cNvCxnSpPr>
          <p:nvPr/>
        </p:nvCxnSpPr>
        <p:spPr>
          <a:xfrm>
            <a:off x="5644064" y="4142860"/>
            <a:ext cx="30327" cy="375912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2217779" y="5282246"/>
            <a:ext cx="2147455" cy="651163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Terminated</a:t>
            </a:r>
            <a:endParaRPr lang="en-US" sz="3200" dirty="0"/>
          </a:p>
        </p:txBody>
      </p:sp>
      <p:sp>
        <p:nvSpPr>
          <p:cNvPr id="14" name="Rounded Rectangle 13"/>
          <p:cNvSpPr/>
          <p:nvPr/>
        </p:nvSpPr>
        <p:spPr>
          <a:xfrm>
            <a:off x="4009194" y="6045719"/>
            <a:ext cx="3330389" cy="651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Fetch / Message</a:t>
            </a:r>
            <a:endParaRPr lang="en-US" sz="3200" dirty="0"/>
          </a:p>
        </p:txBody>
      </p:sp>
      <p:cxnSp>
        <p:nvCxnSpPr>
          <p:cNvPr id="15" name="Straight Arrow Connector 14"/>
          <p:cNvCxnSpPr>
            <a:stCxn id="7" idx="2"/>
            <a:endCxn id="14" idx="0"/>
          </p:cNvCxnSpPr>
          <p:nvPr/>
        </p:nvCxnSpPr>
        <p:spPr>
          <a:xfrm flipH="1">
            <a:off x="5674389" y="5169935"/>
            <a:ext cx="2" cy="875784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stCxn id="13" idx="0"/>
            <a:endCxn id="7" idx="1"/>
          </p:cNvCxnSpPr>
          <p:nvPr/>
        </p:nvCxnSpPr>
        <p:spPr>
          <a:xfrm rot="5400000" flipH="1" flipV="1">
            <a:off x="3727139" y="4408722"/>
            <a:ext cx="437892" cy="1309156"/>
          </a:xfrm>
          <a:prstGeom prst="curvedConnector2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7485243" y="3491696"/>
            <a:ext cx="2147455" cy="651163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Error</a:t>
            </a:r>
            <a:endParaRPr lang="en-US" sz="3200" dirty="0"/>
          </a:p>
        </p:txBody>
      </p:sp>
      <p:cxnSp>
        <p:nvCxnSpPr>
          <p:cNvPr id="28" name="Straight Arrow Connector 27"/>
          <p:cNvCxnSpPr>
            <a:stCxn id="4" idx="2"/>
            <a:endCxn id="27" idx="0"/>
          </p:cNvCxnSpPr>
          <p:nvPr/>
        </p:nvCxnSpPr>
        <p:spPr>
          <a:xfrm>
            <a:off x="6073556" y="2683093"/>
            <a:ext cx="2485415" cy="80860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7" name="Rounded Rectangle 1026"/>
          <p:cNvSpPr/>
          <p:nvPr/>
        </p:nvSpPr>
        <p:spPr>
          <a:xfrm>
            <a:off x="4701250" y="1035153"/>
            <a:ext cx="2789499" cy="76039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38100">
            <a:solidFill>
              <a:schemeClr val="accent6">
                <a:lumMod val="40000"/>
                <a:lumOff val="6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Register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703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you a PWA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75131"/>
            <a:ext cx="10146632" cy="56865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Lighthouse - https</a:t>
            </a:r>
            <a:r>
              <a:rPr lang="en-US" dirty="0"/>
              <a:t>://</a:t>
            </a:r>
            <a:r>
              <a:rPr lang="en-US" dirty="0" err="1"/>
              <a:t>developers.google.com</a:t>
            </a:r>
            <a:r>
              <a:rPr lang="en-US" dirty="0"/>
              <a:t>/web/tools/lighthouse</a:t>
            </a:r>
            <a:r>
              <a:rPr lang="en-US" dirty="0" smtClean="0"/>
              <a:t>/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64" y="1443790"/>
            <a:ext cx="8799094" cy="551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33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05853" y="601632"/>
            <a:ext cx="10515600" cy="5702915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sz="3500" u="sng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Angular CLI</a:t>
            </a:r>
            <a:endParaRPr lang="en-US" sz="3500" u="sng" dirty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30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sz="3000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install -g </a:t>
            </a:r>
            <a:r>
              <a:rPr lang="en-US" sz="3000" u="sng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@angular/cli</a:t>
            </a:r>
          </a:p>
          <a:p>
            <a:pPr marL="0" indent="0" algn="ctr">
              <a:buNone/>
            </a:pPr>
            <a:r>
              <a:rPr lang="en-US" sz="30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3000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 @</a:t>
            </a:r>
            <a:r>
              <a:rPr 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angular/service-worker –save-dev</a:t>
            </a:r>
          </a:p>
          <a:p>
            <a:pPr marL="0" indent="0" algn="ctr">
              <a:buNone/>
            </a:pPr>
            <a:endParaRPr lang="en-US" sz="3600" dirty="0" smtClean="0">
              <a:solidFill>
                <a:schemeClr val="bg2">
                  <a:lumMod val="20000"/>
                  <a:lumOff val="8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 algn="ctr">
              <a:buNone/>
            </a:pPr>
            <a:endParaRPr lang="en-US" sz="3600" dirty="0" smtClean="0">
              <a:solidFill>
                <a:schemeClr val="bg2">
                  <a:lumMod val="20000"/>
                  <a:lumOff val="8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 algn="ctr">
              <a:buNone/>
            </a:pPr>
            <a:r>
              <a:rPr lang="en-US" sz="3600" u="sng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Workbox.js</a:t>
            </a:r>
            <a:endParaRPr lang="en-US" sz="3600" u="sng" dirty="0" smtClean="0">
              <a:solidFill>
                <a:schemeClr val="bg2">
                  <a:lumMod val="20000"/>
                  <a:lumOff val="8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algn="ctr">
              <a:buNone/>
            </a:pPr>
            <a:r>
              <a:rPr lang="en-US" sz="3600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$ </a:t>
            </a:r>
            <a:r>
              <a:rPr lang="en-US" sz="36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sz="3600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install workbox-cli </a:t>
            </a:r>
            <a:r>
              <a:rPr lang="en-US" sz="36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--global</a:t>
            </a:r>
            <a:endParaRPr lang="en-US" sz="3600" dirty="0">
              <a:solidFill>
                <a:schemeClr val="bg2">
                  <a:lumMod val="20000"/>
                  <a:lumOff val="8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 algn="ctr">
              <a:buNone/>
            </a:pPr>
            <a:r>
              <a:rPr lang="en-US" sz="3600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$ workbox </a:t>
            </a:r>
            <a:r>
              <a:rPr lang="en-US" sz="36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generate:sw</a:t>
            </a:r>
            <a:r>
              <a:rPr lang="en-US" sz="3600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3600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endParaRPr lang="en-US" sz="3600" dirty="0">
              <a:solidFill>
                <a:schemeClr val="bg2">
                  <a:lumMod val="20000"/>
                  <a:lumOff val="8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 algn="ctr">
              <a:buNone/>
            </a:pPr>
            <a:endParaRPr lang="en-US" sz="3600" dirty="0" smtClean="0">
              <a:solidFill>
                <a:schemeClr val="bg2">
                  <a:lumMod val="20000"/>
                  <a:lumOff val="8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 algn="ctr">
              <a:buNone/>
            </a:pPr>
            <a:endParaRPr lang="en-US" sz="3600" dirty="0" smtClean="0">
              <a:solidFill>
                <a:schemeClr val="bg2">
                  <a:lumMod val="20000"/>
                  <a:lumOff val="8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 algn="ctr">
              <a:buNone/>
            </a:pPr>
            <a:r>
              <a:rPr lang="en-US" sz="3500" u="sng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rPr>
              <a:t>Ionic 2</a:t>
            </a:r>
          </a:p>
          <a:p>
            <a:pPr marL="0" indent="0" algn="ctr">
              <a:buNone/>
            </a:pPr>
            <a:r>
              <a:rPr 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 -g ionic </a:t>
            </a:r>
            <a:r>
              <a:rPr 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cordova</a:t>
            </a:r>
            <a:endParaRPr lang="en-US" dirty="0" smtClean="0">
              <a:solidFill>
                <a:schemeClr val="bg2">
                  <a:lumMod val="20000"/>
                  <a:lumOff val="8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ionic </a:t>
            </a:r>
            <a:r>
              <a:rPr 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start my-</a:t>
            </a:r>
            <a:r>
              <a:rPr lang="en-US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pwa</a:t>
            </a:r>
            <a:r>
              <a:rPr 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-app </a:t>
            </a:r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--v2</a:t>
            </a:r>
          </a:p>
          <a:p>
            <a:pPr marL="0" indent="0" algn="ctr">
              <a:buNone/>
            </a:pPr>
            <a:endParaRPr lang="en-US" dirty="0">
              <a:solidFill>
                <a:schemeClr val="bg2">
                  <a:lumMod val="20000"/>
                  <a:lumOff val="8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 algn="ctr">
              <a:buNone/>
            </a:pPr>
            <a:endParaRPr lang="en-US" dirty="0" smtClean="0">
              <a:solidFill>
                <a:schemeClr val="bg2">
                  <a:lumMod val="20000"/>
                  <a:lumOff val="8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 algn="ctr">
              <a:buNone/>
            </a:pPr>
            <a:endParaRPr lang="en-US" sz="3600" dirty="0" smtClean="0">
              <a:solidFill>
                <a:schemeClr val="bg2">
                  <a:lumMod val="20000"/>
                  <a:lumOff val="8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 algn="ctr">
              <a:buNone/>
            </a:pPr>
            <a:endParaRPr lang="en-US" dirty="0">
              <a:solidFill>
                <a:schemeClr val="bg2">
                  <a:lumMod val="20000"/>
                  <a:lumOff val="8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47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WTH is a Progressive Web App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99619" y="2639871"/>
            <a:ext cx="71927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“...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a new software development methodology </a:t>
            </a:r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for building modern frontend”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995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15979" y="2346158"/>
            <a:ext cx="879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0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51856"/>
            <a:ext cx="10515600" cy="43513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node –version  // &gt;6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yarn add global @angular/cli </a:t>
            </a:r>
            <a:b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–g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angular/cli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Yarn add global http-server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Install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Angular Essentials for VS Code</a:t>
            </a:r>
            <a:br>
              <a:rPr lang="en-US" sz="240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marketplace.visualstudio.com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items?itemName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johnpapa.angular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-essentials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Rounded Rectangular Callout 4"/>
          <p:cNvSpPr/>
          <p:nvPr/>
        </p:nvSpPr>
        <p:spPr>
          <a:xfrm>
            <a:off x="6096000" y="5078104"/>
            <a:ext cx="1913020" cy="637673"/>
          </a:xfrm>
          <a:prstGeom prst="wedgeRoundRectCallout">
            <a:avLst>
              <a:gd name="adj1" fmla="val -47535"/>
              <a:gd name="adj2" fmla="val -117939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</a:rPr>
              <a:t>Paisa 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</a:rPr>
              <a:t>vasool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</a:rPr>
              <a:t>!!!</a:t>
            </a:r>
            <a:endParaRPr lang="en-U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2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15979" y="2346158"/>
            <a:ext cx="879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253331"/>
            <a:ext cx="10868526" cy="4351338"/>
          </a:xfrm>
        </p:spPr>
        <p:txBody>
          <a:bodyPr>
            <a:no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clone https://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github.com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Ashishdce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/angular-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workshop.git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jsfoo-pwa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cd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jsfoo-pwa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fetch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checkout no-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pwa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yarn //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install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g serve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90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Manifest &amp; Service Worker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80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b="1" dirty="0" err="1"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sz="3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3600" b="1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3600" b="1" dirty="0">
                <a:latin typeface="Courier New" charset="0"/>
                <a:ea typeface="Courier New" charset="0"/>
                <a:cs typeface="Courier New" charset="0"/>
              </a:rPr>
              <a:t> @angular/service-worker @angular/platform-server </a:t>
            </a:r>
            <a:endParaRPr lang="en-US" sz="36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36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600" b="1" dirty="0" err="1" smtClean="0"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sz="36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3600" b="1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3600" b="1" dirty="0" smtClean="0">
                <a:latin typeface="Courier New" charset="0"/>
                <a:ea typeface="Courier New" charset="0"/>
                <a:cs typeface="Courier New" charset="0"/>
              </a:rPr>
              <a:t> ng-</a:t>
            </a:r>
            <a:r>
              <a:rPr lang="en-US" sz="3600" b="1" dirty="0" err="1" smtClean="0">
                <a:latin typeface="Courier New" charset="0"/>
                <a:ea typeface="Courier New" charset="0"/>
                <a:cs typeface="Courier New" charset="0"/>
              </a:rPr>
              <a:t>pwa</a:t>
            </a:r>
            <a:r>
              <a:rPr lang="en-US" sz="3600" b="1" dirty="0" smtClean="0">
                <a:latin typeface="Courier New" charset="0"/>
                <a:ea typeface="Courier New" charset="0"/>
                <a:cs typeface="Courier New" charset="0"/>
              </a:rPr>
              <a:t>-tools </a:t>
            </a:r>
            <a:endParaRPr lang="en-US" sz="36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36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600" b="1" dirty="0" err="1" smtClean="0">
                <a:latin typeface="Courier New" charset="0"/>
                <a:ea typeface="Courier New" charset="0"/>
                <a:cs typeface="Courier New" charset="0"/>
              </a:rPr>
              <a:t>cp</a:t>
            </a:r>
            <a:r>
              <a:rPr lang="en-US" sz="36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3600" b="1" dirty="0" err="1">
                <a:latin typeface="Courier New" charset="0"/>
                <a:ea typeface="Courier New" charset="0"/>
                <a:cs typeface="Courier New" charset="0"/>
              </a:rPr>
              <a:t>node_modules</a:t>
            </a:r>
            <a:r>
              <a:rPr lang="en-US" sz="3600" b="1" dirty="0">
                <a:latin typeface="Courier New" charset="0"/>
                <a:ea typeface="Courier New" charset="0"/>
                <a:cs typeface="Courier New" charset="0"/>
              </a:rPr>
              <a:t>/@angular/service-worker/bundles/worker-</a:t>
            </a:r>
            <a:r>
              <a:rPr lang="en-US" sz="3600" b="1" dirty="0" err="1">
                <a:latin typeface="Courier New" charset="0"/>
                <a:ea typeface="Courier New" charset="0"/>
                <a:cs typeface="Courier New" charset="0"/>
              </a:rPr>
              <a:t>basic.min.js</a:t>
            </a:r>
            <a:r>
              <a:rPr lang="en-US" sz="3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3600" b="1" dirty="0" err="1" smtClean="0">
                <a:latin typeface="Courier New" charset="0"/>
                <a:ea typeface="Courier New" charset="0"/>
                <a:cs typeface="Courier New" charset="0"/>
              </a:rPr>
              <a:t>src</a:t>
            </a:r>
            <a:r>
              <a:rPr lang="en-US" sz="3600" b="1" dirty="0" smtClean="0">
                <a:latin typeface="Courier New" charset="0"/>
                <a:ea typeface="Courier New" charset="0"/>
                <a:cs typeface="Courier New" charset="0"/>
              </a:rPr>
              <a:t>/ </a:t>
            </a:r>
            <a:endParaRPr lang="en-US" sz="36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36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641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does the Service Worker Fit in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16" y="1489166"/>
            <a:ext cx="11103429" cy="4846320"/>
          </a:xfrm>
        </p:spPr>
      </p:pic>
    </p:spTree>
    <p:extLst>
      <p:ext uri="{BB962C8B-B14F-4D97-AF65-F5344CB8AC3E}">
        <p14:creationId xmlns:p14="http://schemas.microsoft.com/office/powerpoint/2010/main" val="125947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Native App like Experience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479881"/>
            <a:ext cx="11000874" cy="66173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&lt;link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="manifest"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href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="/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manifest.json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"&gt;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43211" y="1110549"/>
            <a:ext cx="2995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err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index.html</a:t>
            </a:r>
            <a:endParaRPr lang="en-US" i="1" dirty="0">
              <a:solidFill>
                <a:schemeClr val="bg2">
                  <a:lumMod val="9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189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736306" y="244272"/>
            <a:ext cx="2995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err="1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</a:t>
            </a:r>
            <a:r>
              <a:rPr lang="en-US" i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rc</a:t>
            </a:r>
            <a:r>
              <a:rPr lang="en-US" i="1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i="1" dirty="0" err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manifest.json</a:t>
            </a:r>
            <a:endParaRPr lang="en-US" i="1" dirty="0">
              <a:solidFill>
                <a:schemeClr val="bg2">
                  <a:lumMod val="9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660" y="428938"/>
            <a:ext cx="7067004" cy="632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98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Deploying Manifest to </a:t>
            </a:r>
            <a:r>
              <a:rPr lang="en-US" dirty="0" err="1" smtClean="0"/>
              <a:t>dist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091" y="2541413"/>
            <a:ext cx="4741817" cy="32134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04748" y="1651967"/>
            <a:ext cx="2995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.angular-</a:t>
            </a:r>
            <a:r>
              <a:rPr lang="en-US" i="1" dirty="0" err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cli.json</a:t>
            </a:r>
            <a:endParaRPr lang="en-US" i="1" dirty="0">
              <a:solidFill>
                <a:schemeClr val="bg2">
                  <a:lumMod val="9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83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Workbox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573384"/>
            <a:ext cx="10515600" cy="999996"/>
          </a:xfrm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 install workbox-cli --global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44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Run workbox </a:t>
            </a:r>
            <a:r>
              <a:rPr lang="en-US" dirty="0" err="1"/>
              <a:t>generate:sw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22487"/>
            <a:ext cx="10800806" cy="4351338"/>
          </a:xfrm>
        </p:spPr>
        <p:txBody>
          <a:bodyPr>
            <a:normAutofit fontScale="85000" lnSpcReduction="20000"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b="0" i="0" u="none" strike="noStrike" cap="none" normalizeH="0" baseline="0" dirty="0" smtClean="0">
              <a:ln>
                <a:noFill/>
              </a:ln>
              <a:effectLst/>
              <a:latin typeface="Courier New" charset="0"/>
              <a:ea typeface="Courier New" charset="0"/>
              <a:cs typeface="Courier New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What is the root of your web app? </a:t>
            </a:r>
            <a:r>
              <a:rPr lang="en-US" alt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ist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60000"/>
                  <a:lumOff val="40000"/>
                </a:schemeClr>
              </a:solidFill>
              <a:effectLst/>
              <a:latin typeface="Courier New" charset="0"/>
              <a:ea typeface="Courier New" charset="0"/>
              <a:cs typeface="Courier New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Which file types would you like to cache? (Press &lt;space&gt; to select, &lt;a&gt; to toggle all, &lt;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&gt; to inverse selection)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txt,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png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ico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htm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l,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js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json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css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</a:br>
            <a:endParaRPr lang="en-US" altLang="en-US" dirty="0">
              <a:latin typeface="Courier New" charset="0"/>
              <a:ea typeface="Courier New" charset="0"/>
              <a:cs typeface="Courier New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What should the path of your new service worker file be (i.e. './build/sw.js')?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dist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/sw-default.js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</a:br>
            <a:endParaRPr kumimoji="0" lang="en-US" altLang="en-US" b="0" i="0" u="none" strike="noStrike" cap="none" normalizeH="0" baseline="0" dirty="0" smtClean="0">
              <a:ln>
                <a:noFill/>
              </a:ln>
              <a:effectLst/>
              <a:latin typeface="Courier New" charset="0"/>
              <a:ea typeface="Courier New" charset="0"/>
              <a:cs typeface="Courier New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Last Question - Would you like to save these settings to a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config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 file?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Yes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effectLst/>
                <a:latin typeface="Courier New" charset="0"/>
                <a:ea typeface="Courier New" charset="0"/>
                <a:cs typeface="Courier New" charset="0"/>
              </a:rPr>
              <a:t>Will be saved as </a:t>
            </a:r>
            <a:r>
              <a:rPr lang="en-US" sz="4000" dirty="0" smtClean="0">
                <a:latin typeface="Courier New" charset="0"/>
                <a:ea typeface="Courier New" charset="0"/>
                <a:cs typeface="Courier New" charset="0"/>
              </a:rPr>
              <a:t>workbox-cli-config.js</a:t>
            </a:r>
            <a:endParaRPr kumimoji="0" lang="en-US" altLang="en-US" sz="4000" b="0" i="0" u="none" strike="noStrike" cap="none" normalizeH="0" baseline="0" dirty="0" smtClean="0">
              <a:ln>
                <a:noFill/>
              </a:ln>
              <a:effectLst/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04738" y="867472"/>
            <a:ext cx="8157410" cy="83099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smtClean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$workbox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generate:sw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400" dirty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endParaRPr lang="en-US" sz="2400" dirty="0">
              <a:solidFill>
                <a:schemeClr val="bg1">
                  <a:lumMod val="9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44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Progressive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The is the ‘Key’ Keyword</a:t>
            </a:r>
            <a:endParaRPr 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29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Sw-default.js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05348"/>
            <a:ext cx="8608422" cy="518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23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Registering the service worker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074" y="1108624"/>
            <a:ext cx="11155679" cy="551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388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a script in </a:t>
            </a:r>
            <a:r>
              <a:rPr lang="en-US" dirty="0" err="1" smtClean="0"/>
              <a:t>package.json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223" y="1972491"/>
            <a:ext cx="9418320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43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workbox-cli-</a:t>
            </a:r>
            <a:r>
              <a:rPr lang="en-US" dirty="0" err="1"/>
              <a:t>config.js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475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934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Caching Strategy – Cache First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71" y="2100084"/>
            <a:ext cx="8599714" cy="424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15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Caching Strategy – Network First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679" y="1637827"/>
            <a:ext cx="9359264" cy="406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20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Caching Strategy – Stale while Re-validate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3" y="1767259"/>
            <a:ext cx="11251474" cy="472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0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Offline notifications –</a:t>
            </a:r>
            <a:r>
              <a:rPr lang="en-US" dirty="0" err="1" smtClean="0"/>
              <a:t>flipkart</a:t>
            </a:r>
            <a:r>
              <a:rPr lang="en-US" dirty="0" smtClean="0"/>
              <a:t>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0"/>
          <a:stretch/>
        </p:blipFill>
        <p:spPr>
          <a:xfrm>
            <a:off x="0" y="1082839"/>
            <a:ext cx="12192000" cy="612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Deploying to Firebase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3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1323474"/>
            <a:ext cx="12192000" cy="45238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Firebase Features we are Using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750" y="2020272"/>
            <a:ext cx="1992004" cy="16717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558" y="1942154"/>
            <a:ext cx="1656098" cy="174983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1164" y="1937084"/>
            <a:ext cx="1773274" cy="18982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0889" y="1942154"/>
            <a:ext cx="1952945" cy="1749839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9907669" y="1937084"/>
            <a:ext cx="1773274" cy="1898263"/>
            <a:chOff x="9907669" y="1937084"/>
            <a:chExt cx="1773274" cy="1898263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07669" y="1937084"/>
              <a:ext cx="1773274" cy="1898263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15555" y="2473170"/>
              <a:ext cx="851325" cy="943797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838200" y="3835347"/>
            <a:ext cx="108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Realtime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392743" y="3835347"/>
            <a:ext cx="108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Static Hosting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892047" y="3835347"/>
            <a:ext cx="1084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Cloud Functions</a:t>
            </a:r>
            <a:endParaRPr lang="en-US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7897853" y="3835347"/>
            <a:ext cx="1281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Cloud Messaging</a:t>
            </a:r>
            <a:endParaRPr lang="en-US" dirty="0" smtClean="0"/>
          </a:p>
        </p:txBody>
      </p:sp>
      <p:sp>
        <p:nvSpPr>
          <p:cNvPr id="20" name="TextBox 19"/>
          <p:cNvSpPr txBox="1"/>
          <p:nvPr/>
        </p:nvSpPr>
        <p:spPr>
          <a:xfrm>
            <a:off x="10195309" y="3835347"/>
            <a:ext cx="1281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HTTPS</a:t>
            </a:r>
            <a:endParaRPr lang="en-US" dirty="0" smtClean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14129" y="1882639"/>
            <a:ext cx="596586" cy="59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82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Web App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Is what it really is </a:t>
            </a:r>
            <a:r>
              <a:rPr lang="is-I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…</a:t>
            </a:r>
            <a:endParaRPr 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141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573384"/>
            <a:ext cx="10515600" cy="1433132"/>
          </a:xfrm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pPr marL="0" indent="0" algn="ctr">
              <a:buNone/>
            </a:pPr>
            <a:endParaRPr lang="en-US" alt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 algn="ctr">
              <a:buNone/>
            </a:pPr>
            <a:r>
              <a:rPr lang="en-US" altLang="en-US" dirty="0" smtClean="0">
                <a:latin typeface="Courier New" charset="0"/>
                <a:ea typeface="Courier New" charset="0"/>
                <a:cs typeface="Courier New" charset="0"/>
              </a:rPr>
              <a:t>$ </a:t>
            </a:r>
            <a:r>
              <a:rPr lang="en-US" altLang="en-US" dirty="0" err="1"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altLang="en-US" dirty="0">
                <a:latin typeface="Courier New" charset="0"/>
                <a:ea typeface="Courier New" charset="0"/>
                <a:cs typeface="Courier New" charset="0"/>
              </a:rPr>
              <a:t> install -g </a:t>
            </a:r>
            <a:r>
              <a:rPr lang="en-US" altLang="en-US" dirty="0" smtClean="0">
                <a:latin typeface="Courier New" charset="0"/>
                <a:ea typeface="Courier New" charset="0"/>
                <a:cs typeface="Courier New" charset="0"/>
              </a:rPr>
              <a:t>firebase-tools</a:t>
            </a:r>
          </a:p>
          <a:p>
            <a:pPr marL="0" indent="0" algn="ctr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06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671016"/>
            <a:ext cx="10515600" cy="651079"/>
          </a:xfrm>
          <a:solidFill>
            <a:schemeClr val="tx1">
              <a:lumMod val="85000"/>
              <a:lumOff val="15000"/>
            </a:schemeClr>
          </a:solidFill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en-US" smtClean="0">
                <a:latin typeface="Courier New" charset="0"/>
                <a:ea typeface="Courier New" charset="0"/>
                <a:cs typeface="Courier New" charset="0"/>
              </a:rPr>
              <a:t>$ </a:t>
            </a:r>
            <a:r>
              <a:rPr lang="en-US" altLang="en-US" dirty="0" smtClean="0">
                <a:latin typeface="Courier New" charset="0"/>
                <a:ea typeface="Courier New" charset="0"/>
                <a:cs typeface="Courier New" charset="0"/>
              </a:rPr>
              <a:t>firebase login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838200" y="3114806"/>
            <a:ext cx="10515600" cy="65107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altLang="en-US" dirty="0" smtClean="0">
                <a:latin typeface="Courier New" charset="0"/>
                <a:ea typeface="Courier New" charset="0"/>
                <a:cs typeface="Courier New" charset="0"/>
              </a:rPr>
              <a:t>$ firebase </a:t>
            </a:r>
            <a:r>
              <a:rPr lang="en-US" altLang="en-US" dirty="0" err="1" smtClean="0">
                <a:latin typeface="Courier New" charset="0"/>
                <a:ea typeface="Courier New" charset="0"/>
                <a:cs typeface="Courier New" charset="0"/>
              </a:rPr>
              <a:t>init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838200" y="4582659"/>
            <a:ext cx="10515600" cy="65107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altLang="en-US" dirty="0" smtClean="0">
                <a:latin typeface="Courier New" charset="0"/>
                <a:ea typeface="Courier New" charset="0"/>
                <a:cs typeface="Courier New" charset="0"/>
              </a:rPr>
              <a:t>$ firebase </a:t>
            </a:r>
            <a:r>
              <a:rPr lang="en-US" altLang="en-US" smtClean="0">
                <a:latin typeface="Courier New" charset="0"/>
                <a:ea typeface="Courier New" charset="0"/>
                <a:cs typeface="Courier New" charset="0"/>
              </a:rPr>
              <a:t>deploy –-only </a:t>
            </a:r>
            <a:r>
              <a:rPr lang="en-US" altLang="en-US" dirty="0" smtClean="0">
                <a:latin typeface="Courier New" charset="0"/>
                <a:ea typeface="Courier New" charset="0"/>
                <a:cs typeface="Courier New" charset="0"/>
              </a:rPr>
              <a:t>hosting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07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-1" y="884238"/>
            <a:ext cx="11970327" cy="1535112"/>
          </a:xfrm>
        </p:spPr>
        <p:txBody>
          <a:bodyPr>
            <a:normAutofit/>
          </a:bodyPr>
          <a:lstStyle/>
          <a:p>
            <a:pPr algn="ctr"/>
            <a:r>
              <a:rPr lang="en-US" sz="5400" u="sng" dirty="0" smtClean="0"/>
              <a:t>Full-to PWA</a:t>
            </a:r>
            <a:endParaRPr lang="en-US" sz="5400" u="sng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4294967295"/>
          </p:nvPr>
        </p:nvSpPr>
        <p:spPr>
          <a:xfrm>
            <a:off x="986973" y="2805545"/>
            <a:ext cx="10943770" cy="2237509"/>
          </a:xfrm>
        </p:spPr>
        <p:txBody>
          <a:bodyPr>
            <a:noAutofit/>
          </a:bodyPr>
          <a:lstStyle/>
          <a:p>
            <a:pPr marL="342900" indent="-342900">
              <a:buFont typeface="Arial" charset="0"/>
              <a:buChar char="•"/>
              <a:tabLst>
                <a:tab pos="5597525" algn="l"/>
              </a:tabLst>
            </a:pPr>
            <a:r>
              <a:rPr lang="en-US" sz="3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SSR for app Shell  	</a:t>
            </a:r>
            <a:r>
              <a:rPr lang="en-US" sz="3600" dirty="0">
                <a:solidFill>
                  <a:schemeClr val="bg2">
                    <a:lumMod val="20000"/>
                    <a:lumOff val="80000"/>
                  </a:schemeClr>
                </a:solidFill>
                <a:sym typeface="Wingdings"/>
              </a:rPr>
              <a:t> </a:t>
            </a:r>
            <a:r>
              <a:rPr lang="en-US" sz="3600" dirty="0" smtClean="0">
                <a:solidFill>
                  <a:schemeClr val="bg2">
                    <a:lumMod val="20000"/>
                    <a:lumOff val="80000"/>
                  </a:schemeClr>
                </a:solidFill>
                <a:sym typeface="Wingdings"/>
              </a:rPr>
              <a:t>Universal</a:t>
            </a:r>
            <a:endParaRPr lang="en-US" sz="36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marL="342900" indent="-342900" algn="l">
              <a:buFont typeface="Arial" charset="0"/>
              <a:buChar char="•"/>
              <a:tabLst>
                <a:tab pos="5597525" algn="l"/>
              </a:tabLst>
            </a:pPr>
            <a:r>
              <a:rPr lang="en-US" sz="3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Push Notifications  	</a:t>
            </a:r>
            <a:r>
              <a:rPr lang="en-US" sz="3600" dirty="0" smtClean="0">
                <a:solidFill>
                  <a:schemeClr val="bg2">
                    <a:lumMod val="20000"/>
                    <a:lumOff val="80000"/>
                  </a:schemeClr>
                </a:solidFill>
                <a:sym typeface="Wingdings"/>
              </a:rPr>
              <a:t> GCM | FCM |Push API</a:t>
            </a:r>
          </a:p>
          <a:p>
            <a:pPr marL="342900" indent="-342900" algn="l">
              <a:buFont typeface="Arial" charset="0"/>
              <a:buChar char="•"/>
              <a:tabLst>
                <a:tab pos="5597525" algn="l"/>
              </a:tabLst>
            </a:pPr>
            <a:endParaRPr lang="en-US" sz="36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52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Side Rendering with Firebase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4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1678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npm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@angular-platform-server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677" y="3013578"/>
            <a:ext cx="7708900" cy="27559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2225842" y="4559970"/>
            <a:ext cx="5895474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100011" y="2586791"/>
            <a:ext cx="2610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err="1" smtClean="0">
                <a:solidFill>
                  <a:schemeClr val="bg1">
                    <a:lumMod val="95000"/>
                  </a:schemeClr>
                </a:solidFill>
              </a:rPr>
              <a:t>App.module.ts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110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Ng Module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8971"/>
            <a:ext cx="12192000" cy="44116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42948" y="1419728"/>
            <a:ext cx="2610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err="1" smtClean="0">
                <a:solidFill>
                  <a:schemeClr val="bg1">
                    <a:lumMod val="95000"/>
                  </a:schemeClr>
                </a:solidFill>
              </a:rPr>
              <a:t>App.server.module.ts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579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Tsconfig.server.json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057148" y="1335507"/>
            <a:ext cx="2610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err="1" smtClean="0">
                <a:solidFill>
                  <a:schemeClr val="bg1">
                    <a:lumMod val="95000"/>
                  </a:schemeClr>
                </a:solidFill>
              </a:rPr>
              <a:t>Tsconfig.server.json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60" y="1789060"/>
            <a:ext cx="9815159" cy="490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19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Main.server.ts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057148" y="1335507"/>
            <a:ext cx="2610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err="1" smtClean="0">
                <a:solidFill>
                  <a:schemeClr val="bg1">
                    <a:lumMod val="95000"/>
                  </a:schemeClr>
                </a:solidFill>
              </a:rPr>
              <a:t>main.server.ts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300" y="2172874"/>
            <a:ext cx="94234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70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.angular-</a:t>
            </a:r>
            <a:r>
              <a:rPr lang="en-US" dirty="0" err="1" smtClean="0"/>
              <a:t>cli.json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22433" y="489964"/>
            <a:ext cx="2610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bg1">
                    <a:lumMod val="95000"/>
                  </a:schemeClr>
                </a:solidFill>
              </a:rPr>
              <a:t>.angular-</a:t>
            </a:r>
            <a:r>
              <a:rPr lang="en-US" i="1" dirty="0" err="1" smtClean="0">
                <a:solidFill>
                  <a:schemeClr val="bg1">
                    <a:lumMod val="95000"/>
                  </a:schemeClr>
                </a:solidFill>
              </a:rPr>
              <a:t>cli.json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3480" b="1782"/>
          <a:stretch/>
        </p:blipFill>
        <p:spPr>
          <a:xfrm>
            <a:off x="1178426" y="867472"/>
            <a:ext cx="8559800" cy="5534527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2065421" y="1443789"/>
            <a:ext cx="3392905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065421" y="1973179"/>
            <a:ext cx="4227095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065421" y="2779294"/>
            <a:ext cx="4227095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065421" y="3622703"/>
            <a:ext cx="4227095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1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79095" y="1696453"/>
            <a:ext cx="8085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 build –prod –app 1</a:t>
            </a:r>
            <a:endParaRPr lang="en-US" dirty="0">
              <a:solidFill>
                <a:schemeClr val="bg1">
                  <a:lumMod val="9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server bundles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179095" y="3059562"/>
            <a:ext cx="10323094" cy="923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“scripts”:{ 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build:server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": "ng build --prod --app 1 --output-hashing none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",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891337" y="2666167"/>
            <a:ext cx="2610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smtClean="0">
                <a:solidFill>
                  <a:schemeClr val="bg1">
                    <a:lumMod val="95000"/>
                  </a:schemeClr>
                </a:solidFill>
              </a:rPr>
              <a:t>Package.json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67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Constitutes  a PWA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66572" y="1237672"/>
            <a:ext cx="1604159" cy="160712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App Shell Model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2260215" y="1237672"/>
            <a:ext cx="1585354" cy="160712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Instant Loading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4178675" y="1237672"/>
            <a:ext cx="1551646" cy="160712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Offline Support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6139570" y="1228063"/>
            <a:ext cx="1570097" cy="160712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60 fps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8087243" y="1228063"/>
            <a:ext cx="1570097" cy="1607127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Add to Home Screen</a:t>
            </a:r>
            <a:endParaRPr lang="en-US" sz="24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2260216" y="3071463"/>
            <a:ext cx="1585354" cy="2377990"/>
            <a:chOff x="2873830" y="3071463"/>
            <a:chExt cx="1965146" cy="2377990"/>
          </a:xfrm>
        </p:grpSpPr>
        <p:sp>
          <p:nvSpPr>
            <p:cNvPr id="16" name="Rectangle 15"/>
            <p:cNvSpPr/>
            <p:nvPr/>
          </p:nvSpPr>
          <p:spPr>
            <a:xfrm>
              <a:off x="2873830" y="3842326"/>
              <a:ext cx="1965146" cy="160712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Render Root</a:t>
              </a:r>
              <a:br>
                <a:rPr lang="en-US" sz="2000" dirty="0"/>
              </a:br>
              <a:r>
                <a:rPr lang="en-US" sz="2000" dirty="0"/>
                <a:t>Component Universally</a:t>
              </a:r>
            </a:p>
          </p:txBody>
        </p:sp>
        <p:sp>
          <p:nvSpPr>
            <p:cNvPr id="17" name="Triangle 16"/>
            <p:cNvSpPr/>
            <p:nvPr/>
          </p:nvSpPr>
          <p:spPr>
            <a:xfrm flipV="1">
              <a:off x="3383150" y="3071463"/>
              <a:ext cx="946507" cy="287072"/>
            </a:xfrm>
            <a:prstGeom prst="triangle">
              <a:avLst/>
            </a:prstGeom>
            <a:solidFill>
              <a:srgbClr val="A6A6A6">
                <a:alpha val="7607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66572" y="3071463"/>
            <a:ext cx="1604160" cy="2377990"/>
            <a:chOff x="486889" y="3071463"/>
            <a:chExt cx="1988457" cy="2377990"/>
          </a:xfrm>
        </p:grpSpPr>
        <p:sp>
          <p:nvSpPr>
            <p:cNvPr id="19" name="Rectangle 18"/>
            <p:cNvSpPr/>
            <p:nvPr/>
          </p:nvSpPr>
          <p:spPr>
            <a:xfrm>
              <a:off x="486889" y="3842326"/>
              <a:ext cx="1988457" cy="160712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Root Component as App Shell</a:t>
              </a:r>
            </a:p>
          </p:txBody>
        </p:sp>
        <p:sp>
          <p:nvSpPr>
            <p:cNvPr id="20" name="Triangle 19"/>
            <p:cNvSpPr/>
            <p:nvPr/>
          </p:nvSpPr>
          <p:spPr>
            <a:xfrm flipV="1">
              <a:off x="1007863" y="3071463"/>
              <a:ext cx="946507" cy="287072"/>
            </a:xfrm>
            <a:prstGeom prst="triangle">
              <a:avLst/>
            </a:prstGeom>
            <a:solidFill>
              <a:srgbClr val="A6A6A6">
                <a:alpha val="7607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178675" y="3071463"/>
            <a:ext cx="1551646" cy="2377990"/>
            <a:chOff x="5237458" y="3071463"/>
            <a:chExt cx="1923363" cy="2377990"/>
          </a:xfrm>
        </p:grpSpPr>
        <p:sp>
          <p:nvSpPr>
            <p:cNvPr id="22" name="Rectangle 21"/>
            <p:cNvSpPr/>
            <p:nvPr/>
          </p:nvSpPr>
          <p:spPr>
            <a:xfrm>
              <a:off x="5237458" y="3842326"/>
              <a:ext cx="1923363" cy="1607127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Service Worker </a:t>
              </a:r>
            </a:p>
          </p:txBody>
        </p:sp>
        <p:sp>
          <p:nvSpPr>
            <p:cNvPr id="23" name="Triangle 22"/>
            <p:cNvSpPr/>
            <p:nvPr/>
          </p:nvSpPr>
          <p:spPr>
            <a:xfrm flipV="1">
              <a:off x="5725885" y="3071463"/>
              <a:ext cx="946507" cy="287072"/>
            </a:xfrm>
            <a:prstGeom prst="triangle">
              <a:avLst/>
            </a:prstGeom>
            <a:solidFill>
              <a:srgbClr val="A6A6A6">
                <a:alpha val="7607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139570" y="3071463"/>
            <a:ext cx="1570098" cy="2377989"/>
            <a:chOff x="7559303" y="3071463"/>
            <a:chExt cx="1946235" cy="2377989"/>
          </a:xfrm>
        </p:grpSpPr>
        <p:sp>
          <p:nvSpPr>
            <p:cNvPr id="25" name="Rectangle 24"/>
            <p:cNvSpPr/>
            <p:nvPr/>
          </p:nvSpPr>
          <p:spPr>
            <a:xfrm>
              <a:off x="7559303" y="3842325"/>
              <a:ext cx="1946235" cy="160712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Web Worker</a:t>
              </a:r>
            </a:p>
          </p:txBody>
        </p:sp>
        <p:sp>
          <p:nvSpPr>
            <p:cNvPr id="26" name="Triangle 25"/>
            <p:cNvSpPr/>
            <p:nvPr/>
          </p:nvSpPr>
          <p:spPr>
            <a:xfrm flipV="1">
              <a:off x="8059166" y="3071463"/>
              <a:ext cx="946507" cy="287072"/>
            </a:xfrm>
            <a:prstGeom prst="triangle">
              <a:avLst/>
            </a:prstGeom>
            <a:solidFill>
              <a:srgbClr val="A6A6A6">
                <a:alpha val="7607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8087243" y="3071463"/>
            <a:ext cx="1570097" cy="2377989"/>
            <a:chOff x="9904021" y="3071463"/>
            <a:chExt cx="1946234" cy="2377989"/>
          </a:xfrm>
        </p:grpSpPr>
        <p:sp>
          <p:nvSpPr>
            <p:cNvPr id="28" name="Rectangle 27"/>
            <p:cNvSpPr/>
            <p:nvPr/>
          </p:nvSpPr>
          <p:spPr>
            <a:xfrm>
              <a:off x="9904021" y="3842325"/>
              <a:ext cx="1946234" cy="160712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Web  App </a:t>
              </a:r>
              <a:r>
                <a:rPr lang="en-US" sz="2000" dirty="0" smtClean="0"/>
                <a:t>Manifest</a:t>
              </a:r>
              <a:endParaRPr lang="en-US" sz="2000" dirty="0"/>
            </a:p>
          </p:txBody>
        </p:sp>
        <p:sp>
          <p:nvSpPr>
            <p:cNvPr id="29" name="Triangle 28"/>
            <p:cNvSpPr/>
            <p:nvPr/>
          </p:nvSpPr>
          <p:spPr>
            <a:xfrm flipV="1">
              <a:off x="10403884" y="3071463"/>
              <a:ext cx="946507" cy="287072"/>
            </a:xfrm>
            <a:prstGeom prst="triangle">
              <a:avLst/>
            </a:prstGeom>
            <a:solidFill>
              <a:srgbClr val="A6A6A6">
                <a:alpha val="7607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/>
          <p:cNvSpPr/>
          <p:nvPr/>
        </p:nvSpPr>
        <p:spPr>
          <a:xfrm>
            <a:off x="10024324" y="1228063"/>
            <a:ext cx="1570097" cy="160712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Push Notifications</a:t>
            </a:r>
            <a:endParaRPr lang="en-US" sz="2000" dirty="0"/>
          </a:p>
        </p:txBody>
      </p:sp>
      <p:grpSp>
        <p:nvGrpSpPr>
          <p:cNvPr id="31" name="Group 30"/>
          <p:cNvGrpSpPr/>
          <p:nvPr/>
        </p:nvGrpSpPr>
        <p:grpSpPr>
          <a:xfrm>
            <a:off x="10024324" y="3071463"/>
            <a:ext cx="1570097" cy="2377989"/>
            <a:chOff x="9904021" y="3071463"/>
            <a:chExt cx="1946234" cy="2377989"/>
          </a:xfrm>
          <a:solidFill>
            <a:srgbClr val="7030A0"/>
          </a:solidFill>
        </p:grpSpPr>
        <p:sp>
          <p:nvSpPr>
            <p:cNvPr id="32" name="Rectangle 31"/>
            <p:cNvSpPr/>
            <p:nvPr/>
          </p:nvSpPr>
          <p:spPr>
            <a:xfrm>
              <a:off x="9904021" y="3842325"/>
              <a:ext cx="1946234" cy="16071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Web Push API</a:t>
              </a:r>
              <a:endParaRPr lang="en-US" sz="2000" dirty="0"/>
            </a:p>
          </p:txBody>
        </p:sp>
        <p:sp>
          <p:nvSpPr>
            <p:cNvPr id="33" name="Triangle 32"/>
            <p:cNvSpPr/>
            <p:nvPr/>
          </p:nvSpPr>
          <p:spPr>
            <a:xfrm flipV="1">
              <a:off x="10403884" y="3071463"/>
              <a:ext cx="946507" cy="287072"/>
            </a:xfrm>
            <a:prstGeom prst="triangle">
              <a:avLst/>
            </a:prstGeom>
            <a:solidFill>
              <a:srgbClr val="8688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9726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Initialize Firebase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0614"/>
            <a:ext cx="10515600" cy="640849"/>
          </a:xfrm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$firebase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init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functions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89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Functions/</a:t>
            </a:r>
            <a:r>
              <a:rPr lang="en-US" dirty="0" err="1" smtClean="0"/>
              <a:t>index.ts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22433" y="489964"/>
            <a:ext cx="2610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bg1">
                    <a:lumMod val="95000"/>
                  </a:schemeClr>
                </a:solidFill>
              </a:rPr>
              <a:t>Functions/</a:t>
            </a:r>
            <a:r>
              <a:rPr lang="en-US" i="1" dirty="0" err="1" smtClean="0">
                <a:solidFill>
                  <a:schemeClr val="bg1">
                    <a:lumMod val="95000"/>
                  </a:schemeClr>
                </a:solidFill>
              </a:rPr>
              <a:t>index.ts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6657"/>
            <a:ext cx="12192000" cy="374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177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functions/</a:t>
            </a:r>
            <a:r>
              <a:rPr lang="en-US" dirty="0" err="1" smtClean="0"/>
              <a:t>tsconfig.functions.json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42948" y="1040628"/>
            <a:ext cx="2610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err="1">
                <a:solidFill>
                  <a:schemeClr val="bg1">
                    <a:lumMod val="95000"/>
                  </a:schemeClr>
                </a:solidFill>
              </a:rPr>
              <a:t>tsconfig.functions.json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95" y="1544721"/>
            <a:ext cx="8395644" cy="385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6272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firebase.json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42948" y="1040628"/>
            <a:ext cx="2610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err="1">
                <a:solidFill>
                  <a:schemeClr val="bg1">
                    <a:lumMod val="95000"/>
                  </a:schemeClr>
                </a:solidFill>
              </a:rPr>
              <a:t>tsconfig.functions.json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3115"/>
            <a:ext cx="10612520" cy="427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32734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38463" y="1552073"/>
            <a:ext cx="8301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tsc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-p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functions/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tsconfig.functions.json</a:t>
            </a:r>
            <a:endParaRPr lang="en-US" dirty="0">
              <a:solidFill>
                <a:schemeClr val="bg1">
                  <a:lumMod val="9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79095" y="3059562"/>
            <a:ext cx="10323094" cy="923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“scripts”:{ 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"build-index": "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tsc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-p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functions/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tsconfig.functions.json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",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}</a:t>
            </a:r>
            <a:endParaRPr lang="en-US" dirty="0">
              <a:solidFill>
                <a:schemeClr val="bg1">
                  <a:lumMod val="9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53582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Functions/</a:t>
            </a:r>
            <a:r>
              <a:rPr lang="en-US" dirty="0" err="1" smtClean="0"/>
              <a:t>package.json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42948" y="1040628"/>
            <a:ext cx="2610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err="1" smtClean="0">
                <a:solidFill>
                  <a:schemeClr val="bg1">
                    <a:lumMod val="95000"/>
                  </a:schemeClr>
                </a:solidFill>
              </a:rPr>
              <a:t>package.json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666" y="1040628"/>
            <a:ext cx="6743700" cy="55245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1540042" y="4872789"/>
            <a:ext cx="3080084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09468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PWA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288" y="5962197"/>
            <a:ext cx="11611426" cy="540204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hemanth</a:t>
            </a:r>
            <a:r>
              <a:rPr lang="en-US" dirty="0" smtClean="0"/>
              <a:t>/</a:t>
            </a:r>
            <a:r>
              <a:rPr lang="en-US" dirty="0" err="1" smtClean="0"/>
              <a:t>awesome-pwa#apps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" r="2216" b="26481"/>
          <a:stretch/>
        </p:blipFill>
        <p:spPr>
          <a:xfrm>
            <a:off x="290288" y="867472"/>
            <a:ext cx="11611426" cy="496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16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..and that</a:t>
            </a:r>
            <a:r>
              <a:rPr lang="uk-UA" dirty="0" smtClean="0"/>
              <a:t>’</a:t>
            </a:r>
            <a:r>
              <a:rPr lang="en-US" dirty="0" smtClean="0"/>
              <a:t>s a wrap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@areai51</a:t>
            </a:r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941294" y="4589463"/>
            <a:ext cx="10406156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159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Selling PWAs (.. Your boss, client, PM..)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48871"/>
            <a:ext cx="10515600" cy="512809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200000"/>
              </a:lnSpc>
            </a:pPr>
            <a:r>
              <a:rPr lang="en-US" dirty="0" smtClean="0"/>
              <a:t>It’s a set of guides to improve App Performance.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It’s a replacement for your Responsive / Adaptive Web App.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Not every Native App needs to be Native. 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Chrome users on desktop &amp; mobile get super enhanced experience.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Offline support is not everything.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There is nothing to lose.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16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85800" y="449511"/>
            <a:ext cx="10817352" cy="18466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Support for PWAs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973824" y="1345548"/>
            <a:ext cx="3401568" cy="3169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Service Worker</a:t>
            </a:r>
            <a:endParaRPr lang="en-US" sz="1400" dirty="0"/>
          </a:p>
        </p:txBody>
      </p:sp>
      <p:pic>
        <p:nvPicPr>
          <p:cNvPr id="6" name="Picture 2" descr="mage result for chrome logo 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95381" y="1117335"/>
            <a:ext cx="774568" cy="77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mage result for opera logo 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04713" y="3081114"/>
            <a:ext cx="755904" cy="755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mage result for firefox logo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23112" y="2120222"/>
            <a:ext cx="719107" cy="732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mage result for MS Edge logo 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45250" y="4065337"/>
            <a:ext cx="674831" cy="72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mage result for safari logo 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67968" y="5013833"/>
            <a:ext cx="829395" cy="8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2821102" y="1299790"/>
            <a:ext cx="3401568" cy="3169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Launch from home screen</a:t>
            </a:r>
            <a:endParaRPr lang="en-US" sz="1400" dirty="0"/>
          </a:p>
        </p:txBody>
      </p:sp>
      <p:sp>
        <p:nvSpPr>
          <p:cNvPr id="12" name="Rectangle 11"/>
          <p:cNvSpPr/>
          <p:nvPr/>
        </p:nvSpPr>
        <p:spPr>
          <a:xfrm>
            <a:off x="6973824" y="2233342"/>
            <a:ext cx="3401568" cy="3169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Service Worker</a:t>
            </a: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2821102" y="2187584"/>
            <a:ext cx="3401568" cy="3169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Launch </a:t>
            </a:r>
            <a:r>
              <a:rPr lang="en-US" sz="1400" smtClean="0"/>
              <a:t>from home screen</a:t>
            </a:r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6973824" y="3342814"/>
            <a:ext cx="3401568" cy="3169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Service Worker</a:t>
            </a:r>
            <a:endParaRPr lang="en-US" sz="1400" dirty="0"/>
          </a:p>
        </p:txBody>
      </p:sp>
      <p:sp>
        <p:nvSpPr>
          <p:cNvPr id="15" name="Rectangle 14"/>
          <p:cNvSpPr/>
          <p:nvPr/>
        </p:nvSpPr>
        <p:spPr>
          <a:xfrm>
            <a:off x="2821102" y="3297056"/>
            <a:ext cx="3401568" cy="3169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Launch </a:t>
            </a:r>
            <a:r>
              <a:rPr lang="en-US" sz="1400" smtClean="0"/>
              <a:t>from home screen</a:t>
            </a:r>
            <a:endParaRPr lang="en-US" sz="1400" dirty="0"/>
          </a:p>
        </p:txBody>
      </p:sp>
      <p:sp>
        <p:nvSpPr>
          <p:cNvPr id="16" name="Rectangle 15"/>
          <p:cNvSpPr/>
          <p:nvPr/>
        </p:nvSpPr>
        <p:spPr>
          <a:xfrm>
            <a:off x="6973824" y="4293790"/>
            <a:ext cx="3401568" cy="31699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613F35"/>
                </a:solidFill>
              </a:rPr>
              <a:t>Service Worker</a:t>
            </a:r>
            <a:endParaRPr lang="en-US" sz="1400" dirty="0">
              <a:solidFill>
                <a:srgbClr val="613F35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821102" y="4248032"/>
            <a:ext cx="3401568" cy="3169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Launch </a:t>
            </a:r>
            <a:r>
              <a:rPr lang="en-US" sz="1400" smtClean="0"/>
              <a:t>from home screen</a:t>
            </a:r>
            <a:endParaRPr lang="en-US" sz="1400" dirty="0"/>
          </a:p>
        </p:txBody>
      </p:sp>
      <p:sp>
        <p:nvSpPr>
          <p:cNvPr id="18" name="Rectangle 17"/>
          <p:cNvSpPr/>
          <p:nvPr/>
        </p:nvSpPr>
        <p:spPr>
          <a:xfrm>
            <a:off x="6973824" y="5269150"/>
            <a:ext cx="3401568" cy="31699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613F35"/>
                </a:solidFill>
              </a:rPr>
              <a:t>Service Worker</a:t>
            </a:r>
            <a:endParaRPr lang="en-US" sz="1400" dirty="0">
              <a:solidFill>
                <a:srgbClr val="613F35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821102" y="5223392"/>
            <a:ext cx="3401568" cy="3169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Launch </a:t>
            </a:r>
            <a:r>
              <a:rPr lang="en-US" sz="1400" smtClean="0"/>
              <a:t>from home screen</a:t>
            </a:r>
            <a:endParaRPr lang="en-US" sz="1400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536448" y="5961888"/>
            <a:ext cx="11375136" cy="0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272272" y="6086014"/>
            <a:ext cx="298704" cy="3169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2" name="Rectangle 21"/>
          <p:cNvSpPr/>
          <p:nvPr/>
        </p:nvSpPr>
        <p:spPr>
          <a:xfrm>
            <a:off x="8272272" y="6470926"/>
            <a:ext cx="298704" cy="31699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613F35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790432" y="6086014"/>
            <a:ext cx="2999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95000"/>
                  </a:schemeClr>
                </a:solidFill>
              </a:rPr>
              <a:t>Feature is available</a:t>
            </a:r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845296" y="6470062"/>
            <a:ext cx="2999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95000"/>
                  </a:schemeClr>
                </a:solidFill>
              </a:rPr>
              <a:t>Feature </a:t>
            </a:r>
            <a:r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is in development</a:t>
            </a:r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5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00211" y="0"/>
            <a:ext cx="4491789" cy="68580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 txBox="1">
            <a:spLocks/>
          </p:cNvSpPr>
          <p:nvPr/>
        </p:nvSpPr>
        <p:spPr>
          <a:xfrm>
            <a:off x="685800" y="461544"/>
            <a:ext cx="10817352" cy="18466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Twitter lite </a:t>
            </a:r>
            <a:r>
              <a:rPr lang="en-US" dirty="0" err="1" smtClean="0"/>
              <a:t>pwa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9024" y="115824"/>
            <a:ext cx="3200400" cy="6540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2064" y="1048096"/>
            <a:ext cx="683971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200000"/>
              </a:lnSpc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65%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increase in pages per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session</a:t>
            </a:r>
          </a:p>
          <a:p>
            <a:pPr marL="571500" indent="-571500">
              <a:lnSpc>
                <a:spcPct val="200000"/>
              </a:lnSpc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</a:rPr>
              <a:t>75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%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increase in Tweets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sent</a:t>
            </a:r>
          </a:p>
          <a:p>
            <a:pPr marL="571500" indent="-571500">
              <a:lnSpc>
                <a:spcPct val="200000"/>
              </a:lnSpc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</a:rPr>
              <a:t>20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%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decrease in bounce rate</a:t>
            </a:r>
          </a:p>
        </p:txBody>
      </p:sp>
    </p:spTree>
    <p:extLst>
      <p:ext uri="{BB962C8B-B14F-4D97-AF65-F5344CB8AC3E}">
        <p14:creationId xmlns:p14="http://schemas.microsoft.com/office/powerpoint/2010/main" val="1576744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700211" y="0"/>
            <a:ext cx="4491789" cy="68580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 txBox="1">
            <a:spLocks/>
          </p:cNvSpPr>
          <p:nvPr/>
        </p:nvSpPr>
        <p:spPr>
          <a:xfrm>
            <a:off x="685800" y="345306"/>
            <a:ext cx="10817352" cy="18466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Flipkart lite</a:t>
            </a:r>
            <a:endParaRPr lang="en-US" dirty="0"/>
          </a:p>
        </p:txBody>
      </p:sp>
      <p:pic>
        <p:nvPicPr>
          <p:cNvPr id="3" name="Picture 2" descr="https://developers.google.com/web/showcase/2016/images/flipkart/flipkar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84653" y="0"/>
            <a:ext cx="3881486" cy="6928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12064" y="1048096"/>
            <a:ext cx="6839712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200000"/>
              </a:lnSpc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3x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more time spent on site</a:t>
            </a:r>
          </a:p>
          <a:p>
            <a:pPr marL="571500" indent="-571500">
              <a:lnSpc>
                <a:spcPct val="200000"/>
              </a:lnSpc>
              <a:buFont typeface="Arial" charset="0"/>
              <a:buChar char="•"/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40%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higher re-engagement rate</a:t>
            </a:r>
          </a:p>
          <a:p>
            <a:pPr marL="571500" indent="-571500">
              <a:lnSpc>
                <a:spcPct val="200000"/>
              </a:lnSpc>
              <a:buFont typeface="Arial" charset="0"/>
              <a:buChar char="•"/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70%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greater conversion rate via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homeScreen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571500" indent="-571500">
              <a:lnSpc>
                <a:spcPct val="200000"/>
              </a:lnSpc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3x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lower data usage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2064" y="6547104"/>
            <a:ext cx="7095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err="1" smtClean="0">
                <a:solidFill>
                  <a:schemeClr val="bg1">
                    <a:lumMod val="95000"/>
                  </a:schemeClr>
                </a:solidFill>
              </a:rPr>
              <a:t>Src</a:t>
            </a:r>
            <a:r>
              <a:rPr lang="en-US" sz="1400" i="1" dirty="0" smtClean="0">
                <a:solidFill>
                  <a:schemeClr val="bg1">
                    <a:lumMod val="95000"/>
                  </a:schemeClr>
                </a:solidFill>
              </a:rPr>
              <a:t>: https</a:t>
            </a:r>
            <a:r>
              <a:rPr lang="en-US" sz="1400" i="1" dirty="0">
                <a:solidFill>
                  <a:schemeClr val="bg1">
                    <a:lumMod val="95000"/>
                  </a:schemeClr>
                </a:solidFill>
              </a:rPr>
              <a:t>://</a:t>
            </a:r>
            <a:r>
              <a:rPr lang="en-US" sz="1400" i="1" dirty="0" err="1">
                <a:solidFill>
                  <a:schemeClr val="bg1">
                    <a:lumMod val="95000"/>
                  </a:schemeClr>
                </a:solidFill>
              </a:rPr>
              <a:t>developers.google.com</a:t>
            </a:r>
            <a:r>
              <a:rPr lang="en-US" sz="1400" i="1" dirty="0">
                <a:solidFill>
                  <a:schemeClr val="bg1">
                    <a:lumMod val="95000"/>
                  </a:schemeClr>
                </a:solidFill>
              </a:rPr>
              <a:t>/web/showcase/2016/</a:t>
            </a:r>
            <a:r>
              <a:rPr lang="en-US" sz="1400" i="1" dirty="0" err="1">
                <a:solidFill>
                  <a:schemeClr val="bg1">
                    <a:lumMod val="95000"/>
                  </a:schemeClr>
                </a:solidFill>
              </a:rPr>
              <a:t>flipkart</a:t>
            </a:r>
            <a:endParaRPr lang="en-US" sz="1400" i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1914</TotalTime>
  <Words>728</Words>
  <Application>Microsoft Macintosh PowerPoint</Application>
  <PresentationFormat>Widescreen</PresentationFormat>
  <Paragraphs>212</Paragraphs>
  <Slides>57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3" baseType="lpstr">
      <vt:lpstr>Calibri</vt:lpstr>
      <vt:lpstr>Calibri Light</vt:lpstr>
      <vt:lpstr>Courier New</vt:lpstr>
      <vt:lpstr>Wingdings</vt:lpstr>
      <vt:lpstr>Arial</vt:lpstr>
      <vt:lpstr>1_Office Theme</vt:lpstr>
      <vt:lpstr>Progressive Web Apps with Angular</vt:lpstr>
      <vt:lpstr>WTH is a Progressive Web App</vt:lpstr>
      <vt:lpstr>Progressive</vt:lpstr>
      <vt:lpstr>Web App</vt:lpstr>
      <vt:lpstr>What Constitutes  a PWA</vt:lpstr>
      <vt:lpstr>Selling PWAs (.. Your boss, client, PM..)</vt:lpstr>
      <vt:lpstr>PowerPoint Presentation</vt:lpstr>
      <vt:lpstr>PowerPoint Presentation</vt:lpstr>
      <vt:lpstr>PowerPoint Presentation</vt:lpstr>
      <vt:lpstr>PowerPoint Presentation</vt:lpstr>
      <vt:lpstr>दो तीन शब्द slides Angular के बारे में</vt:lpstr>
      <vt:lpstr>Know your Angular</vt:lpstr>
      <vt:lpstr>What Happened to Angular3</vt:lpstr>
      <vt:lpstr>Migrating from 2 to 5 (super easy*)</vt:lpstr>
      <vt:lpstr>Minimal Viable PWA</vt:lpstr>
      <vt:lpstr>Manifest.json</vt:lpstr>
      <vt:lpstr>Service worker</vt:lpstr>
      <vt:lpstr>Are you a PWA ?</vt:lpstr>
      <vt:lpstr>PowerPoint Presentation</vt:lpstr>
      <vt:lpstr>Step 0</vt:lpstr>
      <vt:lpstr>Step 1</vt:lpstr>
      <vt:lpstr>Adding Manifest &amp; Service Worker</vt:lpstr>
      <vt:lpstr>Step 2</vt:lpstr>
      <vt:lpstr>Where does the Service Worker Fit in</vt:lpstr>
      <vt:lpstr>Native App like Experience</vt:lpstr>
      <vt:lpstr>PowerPoint Presentation</vt:lpstr>
      <vt:lpstr>Deploying Manifest to dist</vt:lpstr>
      <vt:lpstr>Installing Workbox</vt:lpstr>
      <vt:lpstr>Run workbox generate:sw </vt:lpstr>
      <vt:lpstr>Sw-default.js</vt:lpstr>
      <vt:lpstr>Registering the service worker</vt:lpstr>
      <vt:lpstr>Add a script in package.json</vt:lpstr>
      <vt:lpstr>workbox-cli-config.js</vt:lpstr>
      <vt:lpstr>Caching Strategy – Cache First </vt:lpstr>
      <vt:lpstr>Caching Strategy – Network First </vt:lpstr>
      <vt:lpstr>Caching Strategy – Stale while Re-validate</vt:lpstr>
      <vt:lpstr>Offline notifications –flipkart style</vt:lpstr>
      <vt:lpstr>Deploying to Firebase</vt:lpstr>
      <vt:lpstr>Firebase Features we are Using</vt:lpstr>
      <vt:lpstr>PowerPoint Presentation</vt:lpstr>
      <vt:lpstr>PowerPoint Presentation</vt:lpstr>
      <vt:lpstr>Full-to PWA</vt:lpstr>
      <vt:lpstr>Server Side Rendering with Firebase</vt:lpstr>
      <vt:lpstr>PowerPoint Presentation</vt:lpstr>
      <vt:lpstr>Server Ng Module</vt:lpstr>
      <vt:lpstr>Tsconfig.server.json</vt:lpstr>
      <vt:lpstr>Main.server.ts</vt:lpstr>
      <vt:lpstr>.angular-cli.json</vt:lpstr>
      <vt:lpstr>Build server bundles</vt:lpstr>
      <vt:lpstr>Initialize Firebase Functions</vt:lpstr>
      <vt:lpstr>Functions/index.ts</vt:lpstr>
      <vt:lpstr>functions/tsconfig.functions.json</vt:lpstr>
      <vt:lpstr>firebase.json</vt:lpstr>
      <vt:lpstr>PowerPoint Presentation</vt:lpstr>
      <vt:lpstr>Functions/package.json</vt:lpstr>
      <vt:lpstr>Examples of PWA</vt:lpstr>
      <vt:lpstr>..and that’s a wrap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Vinci</dc:creator>
  <cp:lastModifiedBy>Vinci</cp:lastModifiedBy>
  <cp:revision>240</cp:revision>
  <dcterms:created xsi:type="dcterms:W3CDTF">2017-02-03T15:57:57Z</dcterms:created>
  <dcterms:modified xsi:type="dcterms:W3CDTF">2017-11-15T08:54:56Z</dcterms:modified>
</cp:coreProperties>
</file>

<file path=docProps/thumbnail.jpeg>
</file>